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11" r:id="rId2"/>
    <p:sldId id="256" r:id="rId3"/>
    <p:sldId id="257" r:id="rId4"/>
    <p:sldId id="280" r:id="rId5"/>
    <p:sldId id="296" r:id="rId6"/>
    <p:sldId id="299" r:id="rId7"/>
    <p:sldId id="298" r:id="rId8"/>
    <p:sldId id="282" r:id="rId9"/>
    <p:sldId id="259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84" r:id="rId19"/>
    <p:sldId id="285" r:id="rId20"/>
    <p:sldId id="286" r:id="rId21"/>
    <p:sldId id="271" r:id="rId22"/>
    <p:sldId id="287" r:id="rId23"/>
    <p:sldId id="274" r:id="rId24"/>
    <p:sldId id="273" r:id="rId25"/>
    <p:sldId id="289" r:id="rId26"/>
    <p:sldId id="272" r:id="rId27"/>
    <p:sldId id="276" r:id="rId28"/>
    <p:sldId id="297" r:id="rId29"/>
    <p:sldId id="291" r:id="rId30"/>
    <p:sldId id="290" r:id="rId31"/>
    <p:sldId id="292" r:id="rId32"/>
    <p:sldId id="293" r:id="rId33"/>
    <p:sldId id="294" r:id="rId34"/>
    <p:sldId id="295" r:id="rId35"/>
    <p:sldId id="300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1" r:id="rId44"/>
    <p:sldId id="309" r:id="rId45"/>
    <p:sldId id="310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B41D1B-16D1-43A0-956A-E3EDB279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969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Общие принципы физиологии. Нервная регуляция функций организма.</a:t>
            </a:r>
          </a:p>
          <a:p>
            <a:pPr marL="0" indent="0" algn="ctr"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Виды сдачи задания – устный доклад с презентацией, проектное решение задачи или проблемного вопроса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10796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8434" name="Picture 2" descr="Клавдий Гален (130-200 г.) римский врач впервые начал изучать функ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37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Андреас Везалий (1516-1590 ) итальянский врач детально описал скел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7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Уильям Гарвей ( 1576-1657 г.) английский врач доказал, что кровь 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Луиджи Гальвани (1737-1798 г.) итальянский физик, анатом и физиоло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Эдуард Дженнер ( 1742-1823 г.) английский врач положил начало мето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018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Уильям Мортон ( 1819-1868 г.) американский врач-дантист вперв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Пауль Эрлих ( 1854-1915 г.) немецкий бактериолог и химиотерапев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л Ландштейнер ( 1868-1943 г.) австралийский иммунолог открыл (1901,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44000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истории развития отечественной физиологии выделяют два больших периода: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 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допавловский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1883 г.)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 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павловский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допавловского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периода развития физиологии: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 Функция изучалась на отдельных органах, не учитывалась целостность организма.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 Не изучалось влияние нервной системы на функции организма в целом и отдельных его органов.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 Не изучалось влияние факторов внешней среды на функциональное состояние организма человека.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 Господствовал аналитический подход к изучению функций организма (объясняемый предмет рассматривается, как целое, которое предстоит разложить на части).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 Из методов исследования в физиологии применялись только наблюдения и острый опыт.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Особенности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павловского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периода развития физиологии: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В физиологии господствует метод хронического эксперимента для изучения функций организма, но острый опыт продолжает существовать.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Изучение функций органов происходит на целостном организме.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Учитывается влияние нервной системы и гуморальных факторов в регуляции деятельности органов и их систем.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 Учитывается влияние внешней среды на организм.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Преобладает системный подход к изучению функций организма и отдельных его органов (объясняемый предмет рассматривается как часть некоторого целого).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44" y="184666"/>
            <a:ext cx="900115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Физиология как наука.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План:</a:t>
            </a: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Предмет физиологии</a:t>
            </a:r>
            <a:endParaRPr lang="ru-RU" sz="2000" dirty="0">
              <a:latin typeface="Times New Roman"/>
              <a:ea typeface="Times New Roman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История развития науки</a:t>
            </a:r>
            <a:endParaRPr lang="ru-RU" sz="2000" dirty="0">
              <a:latin typeface="Times New Roman"/>
              <a:ea typeface="Times New Roman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Методы исследования в современной физиологии</a:t>
            </a:r>
            <a:endParaRPr lang="ru-RU" sz="2000" dirty="0">
              <a:latin typeface="Times New Roman"/>
              <a:ea typeface="Times New Roman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Основные понятия физиологии</a:t>
            </a:r>
            <a:endParaRPr lang="ru-RU" sz="2000" dirty="0">
              <a:latin typeface="Times New Roman"/>
              <a:ea typeface="Times New Roman"/>
            </a:endParaRPr>
          </a:p>
          <a:p>
            <a:pPr marL="457200" lvl="0" indent="-4572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Принципы регуляции физиологических функций</a:t>
            </a:r>
            <a:endParaRPr lang="ru-RU" sz="2000" dirty="0">
              <a:latin typeface="Times New Roman"/>
              <a:ea typeface="Times New Roman"/>
            </a:endParaRPr>
          </a:p>
          <a:p>
            <a:pPr marL="0" marR="0" lvl="0" indent="539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player.myshared.ru/9/926162/slides/slide_4.jpg"/>
          <p:cNvPicPr>
            <a:picLocks noChangeAspect="1" noChangeArrowheads="1"/>
          </p:cNvPicPr>
          <p:nvPr/>
        </p:nvPicPr>
        <p:blipFill>
          <a:blip r:embed="rId2"/>
          <a:srcRect l="10156" t="21944" r="10156" b="31181"/>
          <a:stretch>
            <a:fillRect/>
          </a:stretch>
        </p:blipFill>
        <p:spPr bwMode="auto">
          <a:xfrm>
            <a:off x="2071670" y="3929066"/>
            <a:ext cx="5875200" cy="259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8858280" cy="61247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павловской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физиологии: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Организм – это единое целое, которое обладает способностью к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саморегуляции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своих функций.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Принцип единства организма и внешней среды. Человек тонко приспособлен к той среде, в которой он живет. При изменении условий среды изменяется и организм, возникают болезни,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дезадаптация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Принцип нервизма</a:t>
            </a: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Нервизм – это направление в физиологии и медицине, которое стремится распространить влияние нервной системы на как можно большее количество функций организма.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Сеченов Иван Михайлович ( 1829-1905) врач и ученый, основополож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7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diagram.com.ua/info/biografii-velikih-uchenyh/biogra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5953" y="214290"/>
            <a:ext cx="4050395" cy="48577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500062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Бехтерев </a:t>
            </a:r>
          </a:p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Владимир </a:t>
            </a:r>
          </a:p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Михайлович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(1857-1927)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429000"/>
            <a:ext cx="550069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невропатолог и психиатр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основоположник рефлексологии и патопсихологического направления в России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Боткин Сергей Петрович (1832-1889) русский врач-терапевт создал уч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Павлов Иван Петрович (1849-1936) выдающийся русский ученый авт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64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Известные ученики Павлова Ивана Петровича Известные ученики Павлова Ивана Петр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5745" y="-66562"/>
            <a:ext cx="9775529" cy="69245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613435" y="2500306"/>
            <a:ext cx="31021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Борис Петрович Бабкин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2500306"/>
            <a:ext cx="3644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Константин Михайлович Быков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6488668"/>
            <a:ext cx="31421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 Степанович Купалов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285784" y="2500306"/>
            <a:ext cx="2722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Леон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Абгарович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Орбели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6488668"/>
            <a:ext cx="2529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Пётр Кузьмич Анохин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Мечников Илья Ильич (1845-1916) русский врач и ученый авт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Ухтомский Алексей Алексеевич (1875-1942) физиолог, академик созда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15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player.myshared.ru/9/926162/slides/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236296" y="6237312"/>
            <a:ext cx="151216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285720" y="357166"/>
            <a:ext cx="8858280" cy="48320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Экспериментальные методы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Экстирпация </a:t>
            </a:r>
          </a:p>
          <a:p>
            <a:pPr>
              <a:lnSpc>
                <a:spcPct val="150000"/>
              </a:lnSpc>
            </a:pP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Фистульный метод </a:t>
            </a:r>
            <a:endParaRPr kumimoji="0" lang="ru-RU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 катетеризации</a:t>
            </a:r>
            <a:endParaRPr kumimoji="0" lang="ru-RU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 </a:t>
            </a:r>
            <a:r>
              <a:rPr kumimoji="0" lang="ru-RU" sz="28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денервации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Методы, основанные на использовании инструментов и оборудования. </a:t>
            </a:r>
            <a:endParaRPr kumimoji="0" lang="ru-RU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57166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Физиология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от греч.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Calibri"/>
              </a:rPr>
              <a:t>physis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 - природа,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Calibri"/>
              </a:rPr>
              <a:t>logos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 – учение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 – это наука о нормальных процессах жизнедеятельности организма, составляющих его физиологических систем, отдельных органов, тканей, клеток и субклеточных структур.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Предметом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изучения физиологии является здоровый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человеческий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3214686"/>
            <a:ext cx="892971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физиологии человека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1.Исследование механизмов функционирования клеток, тканей, органов, систем организма человека в целом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Изучение механизмов регуляции функций органов и систем организма.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Выявление реакций человеческого организма и его систем на изменение внешней и внутренней среды.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285728"/>
            <a:ext cx="4470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Графическая регистрация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928670"/>
            <a:ext cx="32214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Электрокардиограф</a:t>
            </a:r>
          </a:p>
        </p:txBody>
      </p:sp>
      <p:pic>
        <p:nvPicPr>
          <p:cNvPr id="51202" name="Picture 2" descr="https://solncrb.info/wp-content/uploads/2017/05/PqM-9CI0p4w-e14945087665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1142984"/>
            <a:ext cx="4876800" cy="4819650"/>
          </a:xfrm>
          <a:prstGeom prst="rect">
            <a:avLst/>
          </a:prstGeom>
          <a:noFill/>
        </p:spPr>
      </p:pic>
      <p:pic>
        <p:nvPicPr>
          <p:cNvPr id="51204" name="Picture 4" descr="https://im0-tub-ru.yandex.net/i?id=3bcf098f258e822cf3a274f53261fce6&amp;n=13"/>
          <p:cNvPicPr>
            <a:picLocks noChangeAspect="1" noChangeArrowheads="1"/>
          </p:cNvPicPr>
          <p:nvPr/>
        </p:nvPicPr>
        <p:blipFill>
          <a:blip r:embed="rId3"/>
          <a:srcRect r="40501"/>
          <a:stretch>
            <a:fillRect/>
          </a:stretch>
        </p:blipFill>
        <p:spPr bwMode="auto">
          <a:xfrm>
            <a:off x="1214414" y="1571612"/>
            <a:ext cx="2428860" cy="2143140"/>
          </a:xfrm>
          <a:prstGeom prst="rect">
            <a:avLst/>
          </a:prstGeom>
          <a:noFill/>
        </p:spPr>
      </p:pic>
      <p:pic>
        <p:nvPicPr>
          <p:cNvPr id="51208" name="Picture 8" descr="http://vselekari.com/wp-content/uploads/2017/06/ecg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071942"/>
            <a:ext cx="5422354" cy="2462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elementy.ru/images/eltpub/chtenie_i_perezapis_mozga_05_7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714620"/>
            <a:ext cx="6017757" cy="3929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14876" y="428604"/>
            <a:ext cx="3004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Микроэлектроды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2228" name="Picture 4" descr="http://images.newsukraine.com.ua/news/2010/3/2/kazhdyj-chetvertyj-nemec-soglasen-na-vzhivlenie-chipa/real/01_kazhdyj-chetvertyj-nemec-soglasen-na-vzhivlenie-chip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3750494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med-rf.ru/images/2/clip_image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0"/>
            <a:ext cx="585788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000240"/>
            <a:ext cx="32861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Радионуклидные методы физиологии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142852"/>
            <a:ext cx="5220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Химические и биохимические методы</a:t>
            </a:r>
          </a:p>
        </p:txBody>
      </p:sp>
      <p:pic>
        <p:nvPicPr>
          <p:cNvPr id="54274" name="Picture 2" descr="http://oskada.ru/wp-content/uploads/2015/11/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857232"/>
            <a:ext cx="4122728" cy="2745802"/>
          </a:xfrm>
          <a:prstGeom prst="rect">
            <a:avLst/>
          </a:prstGeom>
          <a:noFill/>
        </p:spPr>
      </p:pic>
      <p:pic>
        <p:nvPicPr>
          <p:cNvPr id="54276" name="Picture 4" descr="https://im0-tub-ru.yandex.net/i?id=c89a6f2010c4143d6f15aeef35f74310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4" y="714357"/>
            <a:ext cx="4286279" cy="2857520"/>
          </a:xfrm>
          <a:prstGeom prst="rect">
            <a:avLst/>
          </a:prstGeom>
          <a:noFill/>
        </p:spPr>
      </p:pic>
      <p:pic>
        <p:nvPicPr>
          <p:cNvPr id="54278" name="Picture 6" descr="https://img3.stockfresh.com/files/d/dolgachov/m/78/5673257_stock-photo-close-up-of-scientist-with-tube-making-test-in-la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786190"/>
            <a:ext cx="4253560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642918"/>
            <a:ext cx="87868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Методы патологической физиологии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моделирование (на живом объекте и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 vitro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теоретический анализ.</a:t>
            </a:r>
          </a:p>
          <a:p>
            <a:endParaRPr lang="ru-RU" sz="28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/>
                <a:ea typeface="Calibri"/>
              </a:rPr>
              <a:t>Клинические исследования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: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 - биохимические;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- химические;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- физические;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- гистохимические;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- морфологические;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- статистические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и прочие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player.myshared.ru/9/926162/slides/slide_10.jpg"/>
          <p:cNvPicPr>
            <a:picLocks noChangeAspect="1" noChangeArrowheads="1"/>
          </p:cNvPicPr>
          <p:nvPr/>
        </p:nvPicPr>
        <p:blipFill>
          <a:blip r:embed="rId2"/>
          <a:srcRect b="21874"/>
          <a:stretch>
            <a:fillRect/>
          </a:stretch>
        </p:blipFill>
        <p:spPr bwMode="auto">
          <a:xfrm>
            <a:off x="0" y="214290"/>
            <a:ext cx="9144000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285728"/>
            <a:ext cx="4903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Основные понятия физиологии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000108"/>
            <a:ext cx="871543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Функция 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проявление строго специализированной деятельности органа или физиологической системы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Регуляция функций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- это целенаправленное воздействие одной подсистемы на состояние другой </a:t>
            </a:r>
          </a:p>
          <a:p>
            <a:endParaRPr lang="ru-RU" dirty="0"/>
          </a:p>
        </p:txBody>
      </p:sp>
      <p:pic>
        <p:nvPicPr>
          <p:cNvPr id="63490" name="Picture 2" descr="img-QHAwU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14752"/>
            <a:ext cx="434721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 descr="img-A48cS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786190"/>
            <a:ext cx="406061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img-7bxlp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85728"/>
            <a:ext cx="536404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img-9Qbm0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071942"/>
            <a:ext cx="402751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 descr="img-cHpw6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4071942"/>
            <a:ext cx="3846841" cy="238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img-0usyg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85794"/>
            <a:ext cx="454291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 descr="img-Kl3px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785794"/>
            <a:ext cx="4063679" cy="2798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 descr="img-dqHjC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786190"/>
            <a:ext cx="4714908" cy="276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0" y="357166"/>
            <a:ext cx="835821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</a:tabLs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Механизмы управления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-539750" algn="l"/>
              </a:tabLs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нервные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-539750" algn="l"/>
              </a:tabLs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гуморальные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-539750" algn="l"/>
              </a:tabLs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единая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нейро-гуморальная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система регуляции</a:t>
            </a:r>
            <a:r>
              <a:rPr lang="ru-RU" dirty="0"/>
              <a:t>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71475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Функциональная система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– это динамическое структурно-функциональное образование, работа всех элементов которого направлена на достижение полезного для организма в целом результата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Уровни изучения физиологических процессов: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рганизменный -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 целостного организма (поведение человека)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системный -</a:t>
            </a:r>
            <a:r>
              <a:rPr kumimoji="0" lang="ru-RU" sz="28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 отдельных систем (пищеварение, выделение…)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органный -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 органов (печень, почки…)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тканевой -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тканей (мышечной, нервной…), </a:t>
            </a:r>
            <a:endParaRPr kumimoji="0" lang="ru-RU" sz="28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клеточный -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 клеток (нейронов, лейкоцитов…),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убклеточный -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ионные и молекулярные основы физиологических механизмов, их функционирование.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img-p06xu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428596" y="642918"/>
            <a:ext cx="764383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  <a:tab pos="457200" algn="l"/>
              </a:tabLs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Свойства функциональных систем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  <a:tab pos="457200" algn="l"/>
              </a:tabLst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539750" algn="l"/>
                <a:tab pos="457200" algn="l"/>
              </a:tabLs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динамичность – одни и те же органы и ткани входят в состав различных систем;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539750" algn="l"/>
                <a:tab pos="457200" algn="l"/>
              </a:tabLst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539750" algn="l"/>
                <a:tab pos="457200" algn="l"/>
              </a:tabLs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способность к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саморегуляции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системы изменяют свою работу (распадаются) после достижения требуемого результата;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539750" algn="l"/>
                <a:tab pos="457200" algn="l"/>
              </a:tabLst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539750" algn="l"/>
                <a:tab pos="457200" algn="l"/>
              </a:tabLs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наличие обратной связи, которая обеспечивает регуляцию системы.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214282" y="357166"/>
            <a:ext cx="85725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</a:tabLs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Адаптация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процесс приспособления организма к меняющимся условиям среды –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общеприродным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производственным, социальным.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</a:tabLs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Адаптацией называют все виды врождённой и приобретённой приспособительной деятельности организмов с процессами на клеточном, органном, системном и организменному уровнях… Адаптация поддерживает постоянство внутренней среды организма, то есть гомеостаз.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214818"/>
            <a:ext cx="79296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Гомеостаз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совокупность скоординированных реакций организма, направленных на поддержание постоянства внутренней среды организма.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player.myshared.ru/9/926162/slides/slide_11.jpg"/>
          <p:cNvPicPr>
            <a:picLocks noChangeAspect="1" noChangeArrowheads="1"/>
          </p:cNvPicPr>
          <p:nvPr/>
        </p:nvPicPr>
        <p:blipFill>
          <a:blip r:embed="rId2"/>
          <a:srcRect b="10416"/>
          <a:stretch>
            <a:fillRect/>
          </a:stretch>
        </p:blipFill>
        <p:spPr bwMode="auto">
          <a:xfrm>
            <a:off x="214282" y="2143116"/>
            <a:ext cx="8929718" cy="45005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28604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Физиологическая норма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это среднестатистический показатель параметров и характеристик жизнедеятельности здоровых людей, а также интервалы, в пределах которых они изменяются в соответствии с гомеостазом.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539750" algn="l"/>
              </a:tabLst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539750" algn="l"/>
              </a:tabLs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регуляции физиологических функций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539750" algn="l"/>
              </a:tabLst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</a:tabLs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Множественность регуляторных контуров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Одиночных регулирующих контуров в живых структурах не существует, практически всегда имеются комплексы взаимодействующих между собой механизмов внутри одиночной клетки, внутри органа или системы органов и на уровне организма.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</a:tabLst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</a:tabLs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Избыточность 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гомеостатического регулирования зависит от важности жизненного параметра. Чем более важен жизненный показатель, тем больше систем в организме используется для его регуляции. 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39750" algn="l"/>
              </a:tabLst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5728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-5397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Иерархия.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Среди различных регуляторных контуров наблюдается иерархичность. Например, гипоталамус контролирует эндокринные функции клеток передней доли гипофиза,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тропный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гормон которой (АКТГ) в свою очередь контролирует функцию коры надпочечников, а выделяемый последней кортизол, принимает участие в поддержании (в дополнение к инсулину) уровня глюкозы в крови.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-539750" algn="l"/>
              </a:tabLst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-539750" algn="l"/>
              </a:tabLs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Приоритеты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Поддержание постоянства внутренней среды — более важная задача, чем интересы клетки, группы клеток или отдельного органа.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player.myshared.ru/9/926162/slides/slide_7.jpg"/>
          <p:cNvPicPr>
            <a:picLocks noChangeAspect="1" noChangeArrowheads="1"/>
          </p:cNvPicPr>
          <p:nvPr/>
        </p:nvPicPr>
        <p:blipFill>
          <a:blip r:embed="rId2"/>
          <a:srcRect l="1563" t="4167" b="8333"/>
          <a:stretch>
            <a:fillRect/>
          </a:stretch>
        </p:blipFill>
        <p:spPr bwMode="auto">
          <a:xfrm>
            <a:off x="142908" y="500042"/>
            <a:ext cx="9001092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player.myshared.ru/9/926162/slides/slide_6.jpg"/>
          <p:cNvPicPr>
            <a:picLocks noChangeAspect="1" noChangeArrowheads="1"/>
          </p:cNvPicPr>
          <p:nvPr/>
        </p:nvPicPr>
        <p:blipFill>
          <a:blip r:embed="rId2"/>
          <a:srcRect l="4687" t="10416" r="5468" b="9375"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player.myshared.ru/9/926162/slides/slide_13.jpg"/>
          <p:cNvPicPr>
            <a:picLocks noChangeAspect="1" noChangeArrowheads="1"/>
          </p:cNvPicPr>
          <p:nvPr/>
        </p:nvPicPr>
        <p:blipFill>
          <a:blip r:embed="rId2"/>
          <a:srcRect b="6250"/>
          <a:stretch>
            <a:fillRect/>
          </a:stretch>
        </p:blipFill>
        <p:spPr bwMode="auto">
          <a:xfrm>
            <a:off x="0" y="0"/>
            <a:ext cx="9144000" cy="6715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428728" y="0"/>
            <a:ext cx="5576783" cy="46166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Связь физиологии с другими науками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642919"/>
            <a:ext cx="871543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Фундаментальные биологические науки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физика, химия (биофизика и биохимия);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Морфологические науки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цитология, гистология, анатомия;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Самостоятельные науки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фармакология и токсикология;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Является </a:t>
            </a:r>
            <a:r>
              <a:rPr lang="ru-RU" sz="24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основой возникновения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патологической физиологии;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Клинические дисциплины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терапия, хирургия, акушерство, эндокринология, психиатрия, офтальмология и т.д.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базой для психологии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(физиология центральной нервной системы, высшей нервной деятельности, сенсорных систем, психофизиология).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Гиппократ (460-377 г. до н.э.) древнегреческий врач сформулирова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96" y="14317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-461665"/>
            <a:ext cx="3952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 История развития науки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1014</Words>
  <Application>Microsoft Office PowerPoint</Application>
  <PresentationFormat>Экран (4:3)</PresentationFormat>
  <Paragraphs>124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Balgyn</cp:lastModifiedBy>
  <cp:revision>46</cp:revision>
  <dcterms:created xsi:type="dcterms:W3CDTF">2018-01-08T09:51:44Z</dcterms:created>
  <dcterms:modified xsi:type="dcterms:W3CDTF">2023-02-01T17:06:21Z</dcterms:modified>
</cp:coreProperties>
</file>